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2" r:id="rId4"/>
    <p:sldId id="263" r:id="rId5"/>
    <p:sldId id="265" r:id="rId6"/>
    <p:sldId id="257" r:id="rId7"/>
    <p:sldId id="258" r:id="rId8"/>
    <p:sldId id="261" r:id="rId9"/>
    <p:sldId id="260" r:id="rId10"/>
    <p:sldId id="264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3300"/>
    <a:srgbClr val="C151B4"/>
    <a:srgbClr val="FF0066"/>
    <a:srgbClr val="40D2D2"/>
    <a:srgbClr val="DADA16"/>
    <a:srgbClr val="FF00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4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BA6FC-5489-4CDC-9E8F-89660B39BAF4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6FE3-DC9F-4F71-BFEB-38EAEDCF7610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598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6FE3-DC9F-4F71-BFEB-38EAEDCF7610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639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6FE3-DC9F-4F71-BFEB-38EAEDCF761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486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570B2-C891-4ADC-87D3-BFA9B131B351}" type="datetimeFigureOut">
              <a:rPr lang="it-IT" smtClean="0"/>
              <a:pPr/>
              <a:t>18/09/2017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A3D52-8FC3-40DE-B100-3A0211C4EA45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ye%201081.mp4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0242" y="188640"/>
            <a:ext cx="8064896" cy="3699792"/>
          </a:xfrm>
        </p:spPr>
        <p:txBody>
          <a:bodyPr>
            <a:normAutofit/>
          </a:bodyPr>
          <a:lstStyle/>
          <a:p>
            <a:r>
              <a:rPr lang="it-IT" sz="5400" b="1" i="1" dirty="0" smtClean="0">
                <a:solidFill>
                  <a:srgbClr val="FF0000"/>
                </a:solidFill>
              </a:rPr>
              <a:t>L’</a:t>
            </a:r>
            <a:r>
              <a:rPr lang="it-IT" sz="54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it-IT" sz="5400" b="1" i="1" dirty="0" smtClean="0">
                <a:solidFill>
                  <a:srgbClr val="FFFF00"/>
                </a:solidFill>
              </a:rPr>
              <a:t>P</a:t>
            </a:r>
            <a:r>
              <a:rPr lang="it-IT" sz="5400" b="1" i="1" dirty="0" smtClean="0">
                <a:solidFill>
                  <a:srgbClr val="00B050"/>
                </a:solidFill>
              </a:rPr>
              <a:t>P</a:t>
            </a:r>
            <a:r>
              <a:rPr lang="it-IT" sz="5400" b="1" i="1" dirty="0" smtClean="0">
                <a:solidFill>
                  <a:srgbClr val="00CC00"/>
                </a:solidFill>
              </a:rPr>
              <a:t>A</a:t>
            </a:r>
            <a:r>
              <a:rPr lang="it-IT" sz="5400" b="1" i="1" dirty="0" smtClean="0">
                <a:solidFill>
                  <a:srgbClr val="7030A0"/>
                </a:solidFill>
              </a:rPr>
              <a:t>R</a:t>
            </a:r>
            <a:r>
              <a:rPr lang="it-IT" sz="5400" b="1" i="1" dirty="0" smtClean="0">
                <a:solidFill>
                  <a:schemeClr val="tx2"/>
                </a:solidFill>
              </a:rPr>
              <a:t>A</a:t>
            </a:r>
            <a:r>
              <a:rPr lang="it-IT" sz="5400" b="1" i="1" dirty="0" smtClean="0">
                <a:solidFill>
                  <a:srgbClr val="FF0000"/>
                </a:solidFill>
              </a:rPr>
              <a:t>T</a:t>
            </a:r>
            <a:r>
              <a:rPr lang="it-IT" sz="5400" b="1" i="1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it-IT" sz="5400" b="1" i="1" dirty="0" smtClean="0">
                <a:solidFill>
                  <a:srgbClr val="00B0F0"/>
                </a:solidFill>
              </a:rPr>
              <a:t> </a:t>
            </a:r>
            <a:r>
              <a:rPr lang="it-IT" sz="5400" b="1" i="1" dirty="0" smtClean="0">
                <a:solidFill>
                  <a:srgbClr val="FFFF00"/>
                </a:solidFill>
              </a:rPr>
              <a:t>C</a:t>
            </a:r>
            <a:r>
              <a:rPr lang="it-IT" sz="5400" b="1" i="1" dirty="0" smtClean="0">
                <a:solidFill>
                  <a:srgbClr val="00B050"/>
                </a:solidFill>
              </a:rPr>
              <a:t>I</a:t>
            </a:r>
            <a:r>
              <a:rPr lang="it-IT" sz="5400" b="1" i="1" dirty="0" smtClean="0">
                <a:solidFill>
                  <a:srgbClr val="00CC00"/>
                </a:solidFill>
              </a:rPr>
              <a:t>R</a:t>
            </a:r>
            <a:r>
              <a:rPr lang="it-IT" sz="5400" b="1" i="1" dirty="0" smtClean="0">
                <a:solidFill>
                  <a:srgbClr val="7030A0"/>
                </a:solidFill>
              </a:rPr>
              <a:t>C</a:t>
            </a:r>
            <a:r>
              <a:rPr lang="it-IT" sz="5400" b="1" i="1" dirty="0" smtClean="0">
                <a:solidFill>
                  <a:schemeClr val="tx2"/>
                </a:solidFill>
              </a:rPr>
              <a:t>O</a:t>
            </a:r>
            <a:r>
              <a:rPr lang="it-IT" sz="5400" b="1" i="1" dirty="0" smtClean="0">
                <a:solidFill>
                  <a:srgbClr val="FF0000"/>
                </a:solidFill>
              </a:rPr>
              <a:t>L</a:t>
            </a:r>
            <a:r>
              <a:rPr lang="it-IT" sz="5400" b="1" i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it-IT" sz="5400" b="1" i="1" dirty="0" smtClean="0">
                <a:solidFill>
                  <a:srgbClr val="FFFF00"/>
                </a:solidFill>
              </a:rPr>
              <a:t>T</a:t>
            </a:r>
            <a:r>
              <a:rPr lang="it-IT" sz="5400" b="1" i="1" dirty="0" smtClean="0">
                <a:solidFill>
                  <a:srgbClr val="00B050"/>
                </a:solidFill>
              </a:rPr>
              <a:t>O</a:t>
            </a:r>
            <a:r>
              <a:rPr lang="it-IT" sz="5400" b="1" i="1" dirty="0" smtClean="0">
                <a:solidFill>
                  <a:srgbClr val="00CC00"/>
                </a:solidFill>
              </a:rPr>
              <a:t>R</a:t>
            </a:r>
            <a:r>
              <a:rPr lang="it-IT" sz="5400" b="1" i="1" dirty="0" smtClean="0">
                <a:solidFill>
                  <a:srgbClr val="7030A0"/>
                </a:solidFill>
              </a:rPr>
              <a:t>I</a:t>
            </a:r>
            <a:r>
              <a:rPr lang="it-IT" sz="5400" b="1" i="1" dirty="0" smtClean="0">
                <a:solidFill>
                  <a:schemeClr val="tx2"/>
                </a:solidFill>
              </a:rPr>
              <a:t>O</a:t>
            </a:r>
            <a:r>
              <a:rPr lang="it-IT" sz="5400" b="1" i="1" dirty="0" smtClean="0">
                <a:solidFill>
                  <a:srgbClr val="00B0F0"/>
                </a:solidFill>
              </a:rPr>
              <a:t> </a:t>
            </a:r>
            <a:r>
              <a:rPr lang="it-IT" sz="5400" b="1" i="1" dirty="0" smtClean="0">
                <a:solidFill>
                  <a:srgbClr val="FF0000"/>
                </a:solidFill>
              </a:rPr>
              <a:t>&amp;</a:t>
            </a:r>
            <a:r>
              <a:rPr lang="it-IT" sz="5400" b="1" i="1" dirty="0" smtClean="0">
                <a:solidFill>
                  <a:srgbClr val="00B0F0"/>
                </a:solidFill>
              </a:rPr>
              <a:t> </a:t>
            </a:r>
            <a:r>
              <a:rPr lang="it-IT" sz="5400" b="1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it-IT" sz="5400" b="1" i="1" dirty="0" smtClean="0">
                <a:solidFill>
                  <a:srgbClr val="FFFF00"/>
                </a:solidFill>
              </a:rPr>
              <a:t>S</a:t>
            </a:r>
            <a:r>
              <a:rPr lang="it-IT" sz="5400" b="1" i="1" dirty="0" smtClean="0">
                <a:solidFill>
                  <a:srgbClr val="00B050"/>
                </a:solidFill>
              </a:rPr>
              <a:t>C</a:t>
            </a:r>
            <a:r>
              <a:rPr lang="it-IT" sz="5400" b="1" i="1" dirty="0" smtClean="0">
                <a:solidFill>
                  <a:srgbClr val="00CC00"/>
                </a:solidFill>
              </a:rPr>
              <a:t>R</a:t>
            </a:r>
            <a:r>
              <a:rPr lang="it-IT" sz="5400" b="1" i="1" dirty="0" smtClean="0">
                <a:solidFill>
                  <a:srgbClr val="7030A0"/>
                </a:solidFill>
              </a:rPr>
              <a:t>E</a:t>
            </a:r>
            <a:r>
              <a:rPr lang="it-IT" sz="5400" b="1" i="1" dirty="0" smtClean="0">
                <a:solidFill>
                  <a:schemeClr val="tx2"/>
                </a:solidFill>
              </a:rPr>
              <a:t>T</a:t>
            </a:r>
            <a:r>
              <a:rPr lang="it-IT" sz="5400" b="1" i="1" dirty="0" smtClean="0">
                <a:solidFill>
                  <a:srgbClr val="FF0000"/>
                </a:solidFill>
              </a:rPr>
              <a:t>O</a:t>
            </a:r>
            <a:r>
              <a:rPr lang="it-IT" sz="5400" b="1" i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it-IT" sz="5400" b="1" i="1" dirty="0" smtClean="0">
                <a:solidFill>
                  <a:srgbClr val="FFFF00"/>
                </a:solidFill>
              </a:rPr>
              <a:t>E</a:t>
            </a:r>
            <a:r>
              <a:rPr lang="it-IT" sz="5400" b="1" i="1" dirty="0" smtClean="0">
                <a:solidFill>
                  <a:srgbClr val="00B0F0"/>
                </a:solidFill>
              </a:rPr>
              <a:t> </a:t>
            </a:r>
            <a:endParaRPr lang="it-IT" sz="5400" b="1" i="1" dirty="0">
              <a:solidFill>
                <a:srgbClr val="00B0F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87624" y="3212976"/>
            <a:ext cx="6192688" cy="1222972"/>
          </a:xfrm>
        </p:spPr>
        <p:txBody>
          <a:bodyPr>
            <a:normAutofit/>
          </a:bodyPr>
          <a:lstStyle/>
          <a:p>
            <a:r>
              <a:rPr lang="it-IT" sz="6000" b="1" i="1" dirty="0">
                <a:solidFill>
                  <a:srgbClr val="00B050"/>
                </a:solidFill>
              </a:rPr>
              <a:t>C</a:t>
            </a:r>
            <a:r>
              <a:rPr lang="it-IT" sz="6000" b="1" i="1" dirty="0">
                <a:solidFill>
                  <a:srgbClr val="00CC00"/>
                </a:solidFill>
              </a:rPr>
              <a:t>L</a:t>
            </a:r>
            <a:r>
              <a:rPr lang="it-IT" sz="6000" b="1" i="1" dirty="0">
                <a:solidFill>
                  <a:srgbClr val="002060"/>
                </a:solidFill>
              </a:rPr>
              <a:t>A</a:t>
            </a:r>
            <a:r>
              <a:rPr lang="it-IT" sz="6000" b="1" i="1" dirty="0">
                <a:solidFill>
                  <a:srgbClr val="7030A0"/>
                </a:solidFill>
              </a:rPr>
              <a:t>S</a:t>
            </a:r>
            <a:r>
              <a:rPr lang="it-IT" sz="6000" b="1" i="1" dirty="0">
                <a:solidFill>
                  <a:srgbClr val="FF0000"/>
                </a:solidFill>
              </a:rPr>
              <a:t>S</a:t>
            </a:r>
            <a:r>
              <a:rPr lang="it-IT" sz="6000" b="1" i="1" dirty="0">
                <a:solidFill>
                  <a:srgbClr val="FF3300"/>
                </a:solidFill>
              </a:rPr>
              <a:t>E</a:t>
            </a:r>
            <a:r>
              <a:rPr lang="it-IT" sz="6000" b="1" i="1" dirty="0">
                <a:solidFill>
                  <a:srgbClr val="40D2D2"/>
                </a:solidFill>
              </a:rPr>
              <a:t> </a:t>
            </a:r>
            <a:r>
              <a:rPr lang="it-IT" sz="6000" b="1" i="1" dirty="0">
                <a:solidFill>
                  <a:srgbClr val="FFFF00"/>
                </a:solidFill>
              </a:rPr>
              <a:t>I</a:t>
            </a:r>
            <a:r>
              <a:rPr lang="it-IT" sz="6000" b="1" i="1" dirty="0">
                <a:solidFill>
                  <a:srgbClr val="00B050"/>
                </a:solidFill>
              </a:rPr>
              <a:t>I</a:t>
            </a:r>
            <a:r>
              <a:rPr lang="it-IT" sz="6000" b="1" i="1" dirty="0">
                <a:solidFill>
                  <a:srgbClr val="002060"/>
                </a:solidFill>
              </a:rPr>
              <a:t>D</a:t>
            </a:r>
          </a:p>
          <a:p>
            <a:endParaRPr lang="it-IT" sz="60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5517232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Baba Delia </a:t>
            </a:r>
          </a:p>
          <a:p>
            <a:r>
              <a:rPr lang="it-IT" b="1" dirty="0" smtClean="0"/>
              <a:t>De Luca Giulia</a:t>
            </a:r>
          </a:p>
          <a:p>
            <a:r>
              <a:rPr lang="it-IT" b="1" dirty="0" smtClean="0"/>
              <a:t>Petrilli Giuseppe</a:t>
            </a:r>
          </a:p>
          <a:p>
            <a:r>
              <a:rPr lang="it-IT" b="1" dirty="0" smtClean="0"/>
              <a:t>Vittozzi Francesco</a:t>
            </a:r>
            <a:endParaRPr lang="it-IT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744" y="2558437"/>
            <a:ext cx="2232248" cy="22322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3096"/>
            <a:ext cx="2376264" cy="2232248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07504" y="188640"/>
            <a:ext cx="8746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SCUOLA SECONDARIA DI I GRADO</a:t>
            </a:r>
          </a:p>
          <a:p>
            <a:pPr algn="ctr"/>
            <a:r>
              <a:rPr lang="it-IT" b="1" dirty="0" smtClean="0"/>
              <a:t>I.C. «A. CUSTRA»</a:t>
            </a:r>
            <a:endParaRPr lang="it-IT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L’APPARATO ESCRETORE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4968552" cy="4752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’apparato escretore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ha il compito di ripulire il sangue dai materiali di rifiuto. Il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sangue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viene filtrato nei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reni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due fasi:</a:t>
            </a:r>
          </a:p>
          <a:p>
            <a:pPr algn="just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it-IT" b="1" dirty="0" smtClean="0">
                <a:solidFill>
                  <a:srgbClr val="FF0000"/>
                </a:solidFill>
              </a:rPr>
              <a:t>Ultrafiltrazione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</a:t>
            </a:r>
            <a:r>
              <a:rPr lang="it-IT" b="1" dirty="0" smtClean="0">
                <a:solidFill>
                  <a:srgbClr val="FF0000"/>
                </a:solidFill>
              </a:rPr>
              <a:t>Riassorbimento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L’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urina 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viene espulsa dalle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vie urinarie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agli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uretei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alla 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vescica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 infine viene espulsa attraverso l’</a:t>
            </a:r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uretra</a:t>
            </a:r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3238" y="1718002"/>
            <a:ext cx="90920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7623238" y="1934026"/>
            <a:ext cx="1269242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271" y="1956885"/>
            <a:ext cx="3779912" cy="307915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508104" y="4725144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COME FUNZIONA IL SISTEMA DI FILTRAGGIO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4439"/>
            <a:ext cx="727280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27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8455" y="764703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smtClean="0">
                <a:solidFill>
                  <a:srgbClr val="FF0000"/>
                </a:solidFill>
              </a:rPr>
              <a:t>E PER FINIRE...</a:t>
            </a:r>
            <a:endParaRPr lang="it-IT" sz="4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8455" y="1944785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Ecco il nostro modellino sul cuore:</a:t>
            </a:r>
            <a:endParaRPr lang="it-IT" sz="2400" b="1" dirty="0"/>
          </a:p>
        </p:txBody>
      </p:sp>
      <p:pic>
        <p:nvPicPr>
          <p:cNvPr id="1026" name="Picture 2" descr="C:\Users\Tommaso\Desktop\photo 11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65124"/>
            <a:ext cx="222673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mmaso\Desktop\photo 116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11932"/>
            <a:ext cx="2044229" cy="242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32040" y="1934031"/>
            <a:ext cx="3253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E quello sull’apparato escretore:</a:t>
            </a:r>
            <a:endParaRPr lang="it-IT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8455" y="5229200"/>
            <a:ext cx="554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hlinkClick r:id="rId4" action="ppaction://hlinkfile"/>
              </a:rPr>
              <a:t>CLICCA QUI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/>
              <a:t>per vedere il nostro video.</a:t>
            </a:r>
            <a:endParaRPr lang="it-IT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33961" y="5800187"/>
            <a:ext cx="41324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</a:t>
            </a:r>
            <a:r>
              <a:rPr lang="it-IT" sz="2800" b="1" dirty="0" smtClean="0">
                <a:solidFill>
                  <a:srgbClr val="FF330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it-IT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E</a:t>
            </a:r>
            <a:r>
              <a:rPr lang="it-IT" sz="28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R</a:t>
            </a:r>
            <a:r>
              <a:rPr lang="it-IT" sz="2800" b="1" dirty="0" smtClean="0">
                <a:solidFill>
                  <a:srgbClr val="00CC0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it-IT" sz="28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it-IT" sz="28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M</a:t>
            </a:r>
            <a:r>
              <a:rPr lang="it-IT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</a:t>
            </a:r>
            <a:r>
              <a:rPr lang="it-IT" sz="28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it-IT" sz="2800" b="1" dirty="0" smtClean="0">
                <a:solidFill>
                  <a:srgbClr val="FF3300"/>
                </a:solidFill>
                <a:latin typeface="Aharoni" pitchFamily="2" charset="-79"/>
                <a:cs typeface="Aharoni" pitchFamily="2" charset="-79"/>
              </a:rPr>
              <a:t>V</a:t>
            </a:r>
            <a:r>
              <a:rPr lang="it-IT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 </a:t>
            </a:r>
            <a:r>
              <a:rPr lang="it-IT" sz="28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it-IT" sz="2800" b="1" dirty="0" smtClean="0">
                <a:solidFill>
                  <a:srgbClr val="00CC0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it-IT" sz="28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it-IT" sz="2800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it-IT" sz="2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</a:t>
            </a:r>
            <a:r>
              <a:rPr lang="it-IT" sz="2800" b="1" dirty="0" smtClean="0">
                <a:solidFill>
                  <a:srgbClr val="FF330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it-IT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A</a:t>
            </a:r>
            <a:r>
              <a:rPr lang="it-IT" sz="2800" b="1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!</a:t>
            </a:r>
            <a:r>
              <a:rPr lang="it-IT" sz="2800" b="1" dirty="0" smtClean="0">
                <a:solidFill>
                  <a:srgbClr val="00CC00"/>
                </a:solidFill>
                <a:latin typeface="Aharoni" pitchFamily="2" charset="-79"/>
                <a:cs typeface="Aharoni" pitchFamily="2" charset="-79"/>
              </a:rPr>
              <a:t>!</a:t>
            </a:r>
            <a:r>
              <a:rPr lang="it-IT" sz="28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!</a:t>
            </a:r>
            <a:endParaRPr lang="it-IT" sz="2800" b="1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22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602003"/>
            <a:ext cx="828092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LAVORO realizzato da:</a:t>
            </a:r>
            <a:endParaRPr lang="it-IT" sz="5400" b="1" dirty="0" smtClean="0">
              <a:solidFill>
                <a:srgbClr val="FF0000"/>
              </a:solidFill>
              <a:latin typeface="+mj-lt"/>
              <a:cs typeface="Aharoni" pitchFamily="2" charset="-79"/>
            </a:endParaRPr>
          </a:p>
          <a:p>
            <a:endParaRPr lang="it-IT" dirty="0"/>
          </a:p>
          <a:p>
            <a:r>
              <a:rPr lang="it-IT" sz="4000" b="1" dirty="0" smtClean="0"/>
              <a:t>-BABA DELIA</a:t>
            </a:r>
          </a:p>
          <a:p>
            <a:r>
              <a:rPr lang="it-IT" sz="4000" b="1" dirty="0" smtClean="0"/>
              <a:t>-DE LUCA GIULIA </a:t>
            </a:r>
          </a:p>
          <a:p>
            <a:r>
              <a:rPr lang="it-IT" dirty="0" smtClean="0"/>
              <a:t> </a:t>
            </a:r>
            <a:r>
              <a:rPr lang="it-IT" sz="4000" b="1" dirty="0"/>
              <a:t>-PETRILLI GIUSEPPE </a:t>
            </a:r>
          </a:p>
          <a:p>
            <a:r>
              <a:rPr lang="it-IT" sz="4000" b="1" dirty="0" smtClean="0"/>
              <a:t>-VITTOZZI FRANCESCO</a:t>
            </a:r>
            <a:endParaRPr lang="it-IT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6991" y="4869160"/>
            <a:ext cx="756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b="1" dirty="0" smtClean="0">
                <a:solidFill>
                  <a:srgbClr val="FF0000"/>
                </a:solidFill>
                <a:latin typeface="Brush Script MT" pitchFamily="66" charset="0"/>
              </a:rPr>
              <a:t>G</a:t>
            </a:r>
            <a:r>
              <a:rPr lang="it-IT" sz="6600" b="1" dirty="0" smtClean="0">
                <a:solidFill>
                  <a:srgbClr val="FF3300"/>
                </a:solidFill>
                <a:latin typeface="Brush Script MT" pitchFamily="66" charset="0"/>
              </a:rPr>
              <a:t>r</a:t>
            </a:r>
            <a:r>
              <a:rPr lang="it-IT" sz="6600" b="1" dirty="0" smtClean="0">
                <a:solidFill>
                  <a:srgbClr val="FFFF00"/>
                </a:solidFill>
                <a:latin typeface="Brush Script MT" pitchFamily="66" charset="0"/>
              </a:rPr>
              <a:t>a</a:t>
            </a:r>
            <a:r>
              <a:rPr lang="it-IT" sz="6600" b="1" dirty="0" smtClean="0">
                <a:solidFill>
                  <a:srgbClr val="00B050"/>
                </a:solidFill>
                <a:latin typeface="Brush Script MT" pitchFamily="66" charset="0"/>
              </a:rPr>
              <a:t>z</a:t>
            </a:r>
            <a:r>
              <a:rPr lang="it-IT" sz="6600" b="1" dirty="0" smtClean="0">
                <a:solidFill>
                  <a:srgbClr val="00CC00"/>
                </a:solidFill>
                <a:latin typeface="Brush Script MT" pitchFamily="66" charset="0"/>
              </a:rPr>
              <a:t>i</a:t>
            </a:r>
            <a:r>
              <a:rPr lang="it-IT" sz="6600" b="1" dirty="0" smtClean="0">
                <a:solidFill>
                  <a:srgbClr val="002060"/>
                </a:solidFill>
                <a:latin typeface="Brush Script MT" pitchFamily="66" charset="0"/>
              </a:rPr>
              <a:t>e</a:t>
            </a:r>
            <a:r>
              <a:rPr lang="it-IT" sz="6600" b="1" dirty="0" smtClean="0">
                <a:latin typeface="Brush Script MT" pitchFamily="66" charset="0"/>
              </a:rPr>
              <a:t> </a:t>
            </a:r>
            <a:r>
              <a:rPr lang="it-IT" sz="6600" b="1" dirty="0" smtClean="0">
                <a:solidFill>
                  <a:srgbClr val="7030A0"/>
                </a:solidFill>
                <a:latin typeface="Brush Script MT" pitchFamily="66" charset="0"/>
              </a:rPr>
              <a:t>p</a:t>
            </a:r>
            <a:r>
              <a:rPr lang="it-IT" sz="6600" b="1" dirty="0" smtClean="0">
                <a:solidFill>
                  <a:srgbClr val="FF0000"/>
                </a:solidFill>
                <a:latin typeface="Brush Script MT" pitchFamily="66" charset="0"/>
              </a:rPr>
              <a:t>e</a:t>
            </a:r>
            <a:r>
              <a:rPr lang="it-IT" sz="6600" b="1" dirty="0" smtClean="0">
                <a:solidFill>
                  <a:srgbClr val="FF3300"/>
                </a:solidFill>
                <a:latin typeface="Brush Script MT" pitchFamily="66" charset="0"/>
              </a:rPr>
              <a:t>r</a:t>
            </a:r>
            <a:r>
              <a:rPr lang="it-IT" sz="6600" b="1" dirty="0" smtClean="0">
                <a:latin typeface="Brush Script MT" pitchFamily="66" charset="0"/>
              </a:rPr>
              <a:t> </a:t>
            </a:r>
            <a:r>
              <a:rPr lang="it-IT" sz="6600" b="1" dirty="0" smtClean="0">
                <a:solidFill>
                  <a:srgbClr val="FFFF00"/>
                </a:solidFill>
                <a:latin typeface="Brush Script MT" pitchFamily="66" charset="0"/>
              </a:rPr>
              <a:t>l’</a:t>
            </a:r>
            <a:r>
              <a:rPr lang="it-IT" sz="6600" b="1" dirty="0" smtClean="0">
                <a:solidFill>
                  <a:srgbClr val="00B050"/>
                </a:solidFill>
                <a:latin typeface="Brush Script MT" pitchFamily="66" charset="0"/>
              </a:rPr>
              <a:t>a</a:t>
            </a:r>
            <a:r>
              <a:rPr lang="it-IT" sz="6600" b="1" dirty="0" smtClean="0">
                <a:solidFill>
                  <a:srgbClr val="00CC00"/>
                </a:solidFill>
                <a:latin typeface="Brush Script MT" pitchFamily="66" charset="0"/>
              </a:rPr>
              <a:t>t</a:t>
            </a:r>
            <a:r>
              <a:rPr lang="it-IT" sz="6600" b="1" dirty="0" smtClean="0">
                <a:solidFill>
                  <a:srgbClr val="002060"/>
                </a:solidFill>
                <a:latin typeface="Brush Script MT" pitchFamily="66" charset="0"/>
              </a:rPr>
              <a:t>t</a:t>
            </a:r>
            <a:r>
              <a:rPr lang="it-IT" sz="6600" b="1" dirty="0" smtClean="0">
                <a:solidFill>
                  <a:srgbClr val="7030A0"/>
                </a:solidFill>
                <a:latin typeface="Brush Script MT" pitchFamily="66" charset="0"/>
              </a:rPr>
              <a:t>e</a:t>
            </a:r>
            <a:r>
              <a:rPr lang="it-IT" sz="6600" b="1" dirty="0" smtClean="0">
                <a:solidFill>
                  <a:srgbClr val="FF0000"/>
                </a:solidFill>
                <a:latin typeface="Brush Script MT" pitchFamily="66" charset="0"/>
              </a:rPr>
              <a:t>n</a:t>
            </a:r>
            <a:r>
              <a:rPr lang="it-IT" sz="6600" b="1" dirty="0" smtClean="0">
                <a:solidFill>
                  <a:srgbClr val="FF3300"/>
                </a:solidFill>
                <a:latin typeface="Brush Script MT" pitchFamily="66" charset="0"/>
              </a:rPr>
              <a:t>z</a:t>
            </a:r>
            <a:r>
              <a:rPr lang="it-IT" sz="6600" b="1" dirty="0" smtClean="0">
                <a:solidFill>
                  <a:srgbClr val="FFFF00"/>
                </a:solidFill>
                <a:latin typeface="Brush Script MT" pitchFamily="66" charset="0"/>
              </a:rPr>
              <a:t>i</a:t>
            </a:r>
            <a:r>
              <a:rPr lang="it-IT" sz="6600" b="1" dirty="0" smtClean="0">
                <a:solidFill>
                  <a:srgbClr val="00B050"/>
                </a:solidFill>
                <a:latin typeface="Brush Script MT" pitchFamily="66" charset="0"/>
              </a:rPr>
              <a:t>o</a:t>
            </a:r>
            <a:r>
              <a:rPr lang="it-IT" sz="6600" b="1" dirty="0" smtClean="0">
                <a:solidFill>
                  <a:srgbClr val="00CC00"/>
                </a:solidFill>
                <a:latin typeface="Brush Script MT" pitchFamily="66" charset="0"/>
              </a:rPr>
              <a:t>n</a:t>
            </a:r>
            <a:r>
              <a:rPr lang="it-IT" sz="6600" b="1" dirty="0" smtClean="0">
                <a:solidFill>
                  <a:srgbClr val="002060"/>
                </a:solidFill>
                <a:latin typeface="Brush Script MT" pitchFamily="66" charset="0"/>
              </a:rPr>
              <a:t>e</a:t>
            </a:r>
            <a:endParaRPr lang="it-IT" sz="6600" b="1" dirty="0">
              <a:solidFill>
                <a:srgbClr val="002060"/>
              </a:solidFill>
              <a:latin typeface="Brush Script MT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12360" y="5806345"/>
            <a:ext cx="1176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b="1" dirty="0" smtClean="0"/>
              <a:t>2D</a:t>
            </a:r>
            <a:endParaRPr lang="it-IT" sz="66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12160" y="6212440"/>
            <a:ext cx="1907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A.S. 2016-2017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2029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3544" y="210026"/>
            <a:ext cx="853294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  <a:latin typeface="+mj-lt"/>
                <a:cs typeface="Aharoni" pitchFamily="2" charset="-79"/>
              </a:rPr>
              <a:t>INDICE:</a:t>
            </a:r>
          </a:p>
          <a:p>
            <a:r>
              <a:rPr lang="it-IT" sz="3200" b="1" dirty="0" smtClean="0"/>
              <a:t>-L’APPARATO CIRCOLATORIO </a:t>
            </a:r>
          </a:p>
          <a:p>
            <a:r>
              <a:rPr lang="it-IT" sz="3200" b="1" dirty="0" smtClean="0"/>
              <a:t>-LA CIRCOLAZIONE DEL SANGUE.1</a:t>
            </a:r>
          </a:p>
          <a:p>
            <a:r>
              <a:rPr lang="it-IT" sz="3200" b="1" dirty="0" smtClean="0"/>
              <a:t>-LA CIRCOLAZIONE DEL SANGUE.2</a:t>
            </a:r>
          </a:p>
          <a:p>
            <a:r>
              <a:rPr lang="it-IT" sz="3200" b="1" dirty="0" smtClean="0"/>
              <a:t>-IL SANGUE </a:t>
            </a:r>
          </a:p>
          <a:p>
            <a:r>
              <a:rPr lang="it-IT" sz="3200" b="1" dirty="0" smtClean="0"/>
              <a:t>-FUNZIONI DEL SANGUE </a:t>
            </a:r>
          </a:p>
          <a:p>
            <a:r>
              <a:rPr lang="it-IT" sz="3200" b="1" dirty="0" smtClean="0"/>
              <a:t>-LA STRUTTURA DEL CUORE </a:t>
            </a:r>
          </a:p>
          <a:p>
            <a:r>
              <a:rPr lang="it-IT" sz="3200" b="1" dirty="0" smtClean="0"/>
              <a:t>-</a:t>
            </a:r>
            <a:r>
              <a:rPr lang="it-IT" sz="3200" b="1" smtClean="0"/>
              <a:t>L’APPARATO ESCRETORE </a:t>
            </a:r>
            <a:endParaRPr lang="it-IT" sz="3200" b="1" dirty="0"/>
          </a:p>
          <a:p>
            <a:r>
              <a:rPr lang="it-IT" sz="3200" b="1" dirty="0" smtClean="0"/>
              <a:t>-COME FUNZIONA IL SISTEMA DI FILTRAGGIO </a:t>
            </a:r>
          </a:p>
          <a:p>
            <a:r>
              <a:rPr lang="it-IT" sz="3200" b="1" dirty="0" smtClean="0"/>
              <a:t>-I NOSTRI LAVORI</a:t>
            </a:r>
          </a:p>
          <a:p>
            <a:r>
              <a:rPr lang="it-IT" sz="3200" b="1" dirty="0" smtClean="0"/>
              <a:t>-CONCLUSIONE E RINGRAZIAMENTI </a:t>
            </a:r>
          </a:p>
          <a:p>
            <a:r>
              <a:rPr lang="it-IT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96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15616" y="404664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i="1" dirty="0" smtClean="0">
                <a:solidFill>
                  <a:srgbClr val="FF0000"/>
                </a:solidFill>
                <a:latin typeface="+mj-lt"/>
              </a:rPr>
              <a:t>L’ APPARATO CIRCOLATORIO</a:t>
            </a:r>
            <a:endParaRPr lang="it-IT" sz="40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318022"/>
            <a:ext cx="6120680" cy="52629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200" dirty="0" smtClean="0"/>
              <a:t>Il </a:t>
            </a:r>
            <a:r>
              <a:rPr lang="it-IT" sz="3200" b="1" dirty="0" smtClean="0"/>
              <a:t>sangue</a:t>
            </a:r>
            <a:r>
              <a:rPr lang="it-IT" sz="3200" dirty="0" smtClean="0"/>
              <a:t> circola in un sistema chiuso di tubicini, </a:t>
            </a:r>
            <a:r>
              <a:rPr lang="it-IT" sz="3200" b="1" dirty="0" smtClean="0"/>
              <a:t>i vasi sanguigni  </a:t>
            </a:r>
            <a:r>
              <a:rPr lang="it-IT" sz="3200" dirty="0" smtClean="0"/>
              <a:t>che si dividono in arterie, vene e capillari, ed è continuamente sospinto dal </a:t>
            </a:r>
            <a:r>
              <a:rPr lang="it-IT" sz="3200" b="1" dirty="0" smtClean="0"/>
              <a:t>cuore</a:t>
            </a:r>
            <a:r>
              <a:rPr lang="it-IT" sz="3200" dirty="0" smtClean="0"/>
              <a:t>, che funziona come una pompa. Cuore e vasi sanguigni formano </a:t>
            </a:r>
            <a:r>
              <a:rPr lang="it-IT" sz="3200" b="1" dirty="0" smtClean="0">
                <a:solidFill>
                  <a:srgbClr val="FF0000"/>
                </a:solidFill>
              </a:rPr>
              <a:t>l’apparato circolatorio</a:t>
            </a:r>
            <a:r>
              <a:rPr lang="it-IT" sz="3200" dirty="0" smtClean="0"/>
              <a:t>, che svolge nel nostro corpo una funzione di trasporto</a:t>
            </a:r>
            <a:r>
              <a:rPr lang="it-IT" sz="2800" dirty="0" smtClean="0"/>
              <a:t>.</a:t>
            </a:r>
          </a:p>
          <a:p>
            <a:pPr algn="ctr"/>
            <a:r>
              <a:rPr lang="it-IT" sz="2400" dirty="0" smtClean="0"/>
              <a:t> </a:t>
            </a:r>
          </a:p>
          <a:p>
            <a:pPr algn="ctr"/>
            <a:endParaRPr lang="it-IT" sz="2400" dirty="0"/>
          </a:p>
        </p:txBody>
      </p:sp>
      <p:pic>
        <p:nvPicPr>
          <p:cNvPr id="1026" name="Picture 2" descr="Risultati immagini per IMMAGINI APPARATO CIRCOLATORI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598" y="1844823"/>
            <a:ext cx="2857500" cy="325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660232" y="1844824"/>
            <a:ext cx="20882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ctangle 3"/>
          <p:cNvSpPr/>
          <p:nvPr/>
        </p:nvSpPr>
        <p:spPr>
          <a:xfrm>
            <a:off x="6277117" y="5098555"/>
            <a:ext cx="286688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9036496" y="1844824"/>
            <a:ext cx="96602" cy="32537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grande_circolazion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237413" y="0"/>
            <a:ext cx="1906587" cy="643609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907704" y="404664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</a:rPr>
              <a:t>LA CIRCOLAZIONE DEL SANGUE.1</a:t>
            </a:r>
            <a:endParaRPr lang="it-IT" sz="3600" b="1" i="1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000" y="-495151"/>
            <a:ext cx="4518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11560" y="1988840"/>
            <a:ext cx="64807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 smtClean="0"/>
              <a:t>Il </a:t>
            </a:r>
            <a:r>
              <a:rPr lang="it-IT" sz="3200" b="1" dirty="0" smtClean="0">
                <a:solidFill>
                  <a:srgbClr val="FF0000"/>
                </a:solidFill>
              </a:rPr>
              <a:t>sangue</a:t>
            </a:r>
            <a:r>
              <a:rPr lang="it-IT" sz="3200" dirty="0" smtClean="0"/>
              <a:t> proveniente dalla periferia del corpo passa per i </a:t>
            </a:r>
            <a:r>
              <a:rPr lang="it-IT" sz="3200" b="1" dirty="0" smtClean="0"/>
              <a:t>polmoni</a:t>
            </a:r>
            <a:r>
              <a:rPr lang="it-IT" sz="3200" dirty="0" smtClean="0"/>
              <a:t>, dove si arricchisce di </a:t>
            </a:r>
            <a:r>
              <a:rPr lang="it-IT" sz="3200" b="1" dirty="0" smtClean="0"/>
              <a:t>ossigeno</a:t>
            </a:r>
            <a:r>
              <a:rPr lang="it-IT" sz="3200" dirty="0" smtClean="0"/>
              <a:t> e cede all’aria </a:t>
            </a:r>
            <a:r>
              <a:rPr lang="it-IT" sz="3200" b="1" dirty="0" smtClean="0"/>
              <a:t>l’anidride carbonica</a:t>
            </a:r>
            <a:r>
              <a:rPr lang="it-IT" sz="3200" dirty="0" smtClean="0"/>
              <a:t>. Esso acquisisce le sostanze nutritive a livello dell’</a:t>
            </a:r>
            <a:r>
              <a:rPr lang="it-IT" sz="3200" b="1" dirty="0" smtClean="0"/>
              <a:t>intestino</a:t>
            </a:r>
            <a:r>
              <a:rPr lang="it-IT" sz="3200" dirty="0" smtClean="0"/>
              <a:t> e del </a:t>
            </a:r>
            <a:r>
              <a:rPr lang="it-IT" sz="3200" b="1" dirty="0" smtClean="0"/>
              <a:t>fegato</a:t>
            </a:r>
            <a:r>
              <a:rPr lang="it-IT" sz="3200" dirty="0" smtClean="0"/>
              <a:t>, che a loro volta le estraggono dal cibo che ingeriamo.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0" y="476672"/>
            <a:ext cx="9504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</a:rPr>
              <a:t>LA CIRCOLAZIONE DEL SANGUE.2 </a:t>
            </a:r>
            <a:endParaRPr lang="it-IT" sz="3600" b="1" i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988840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1268760"/>
            <a:ext cx="8784976" cy="31085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sangue</a:t>
            </a:r>
            <a:r>
              <a:rPr lang="it-IT" sz="2800" dirty="0" smtClean="0"/>
              <a:t> attraversa i </a:t>
            </a:r>
            <a:r>
              <a:rPr lang="it-IT" sz="2800" b="1" dirty="0" smtClean="0"/>
              <a:t>reni</a:t>
            </a:r>
            <a:r>
              <a:rPr lang="it-IT" sz="2800" dirty="0" smtClean="0"/>
              <a:t>, che lo filtrano estraendone le </a:t>
            </a:r>
            <a:r>
              <a:rPr lang="it-IT" sz="2800" b="1" dirty="0" smtClean="0"/>
              <a:t>sostanze di scarto</a:t>
            </a:r>
            <a:r>
              <a:rPr lang="it-IT" sz="2800" dirty="0" smtClean="0"/>
              <a:t>, le quali vengono poi concentrate ed espulse tramite l’</a:t>
            </a:r>
            <a:r>
              <a:rPr lang="it-IT" sz="2800" b="1" dirty="0" smtClean="0"/>
              <a:t>urina</a:t>
            </a:r>
            <a:r>
              <a:rPr lang="it-IT" sz="2800" dirty="0" smtClean="0"/>
              <a:t>. </a:t>
            </a:r>
          </a:p>
          <a:p>
            <a:pPr algn="just"/>
            <a:r>
              <a:rPr lang="it-IT" sz="2800" dirty="0" smtClean="0"/>
              <a:t>Le cellule acquisiscono, a livello dei </a:t>
            </a:r>
            <a:r>
              <a:rPr lang="it-IT" sz="2800" b="1" dirty="0" smtClean="0"/>
              <a:t>capillari</a:t>
            </a:r>
            <a:r>
              <a:rPr lang="it-IT" sz="2800" dirty="0" smtClean="0"/>
              <a:t>, le </a:t>
            </a:r>
            <a:r>
              <a:rPr lang="it-IT" sz="2800" b="1" dirty="0" smtClean="0"/>
              <a:t>sostanze</a:t>
            </a:r>
            <a:r>
              <a:rPr lang="it-IT" sz="2800" dirty="0" smtClean="0"/>
              <a:t> </a:t>
            </a:r>
            <a:r>
              <a:rPr lang="it-IT" sz="2800" b="1" dirty="0" smtClean="0"/>
              <a:t>nutritive</a:t>
            </a:r>
            <a:r>
              <a:rPr lang="it-IT" sz="2800" dirty="0" smtClean="0"/>
              <a:t> e l’</a:t>
            </a:r>
            <a:r>
              <a:rPr lang="it-IT" sz="2800" b="1" dirty="0" smtClean="0"/>
              <a:t>ossigeno</a:t>
            </a:r>
            <a:r>
              <a:rPr lang="it-IT" sz="2800" dirty="0" smtClean="0"/>
              <a:t> dal sangue al quale cedono l’</a:t>
            </a:r>
            <a:r>
              <a:rPr lang="it-IT" sz="2800" b="1" dirty="0" smtClean="0"/>
              <a:t>anidride</a:t>
            </a:r>
            <a:r>
              <a:rPr lang="it-IT" sz="2800" dirty="0" smtClean="0"/>
              <a:t> </a:t>
            </a:r>
            <a:r>
              <a:rPr lang="it-IT" sz="2800" b="1" dirty="0" smtClean="0"/>
              <a:t>carbonica</a:t>
            </a:r>
            <a:r>
              <a:rPr lang="it-IT" sz="2800" dirty="0" smtClean="0"/>
              <a:t> e altre </a:t>
            </a:r>
            <a:r>
              <a:rPr lang="it-IT" sz="2800" b="1" dirty="0" smtClean="0"/>
              <a:t>sostanze di scarto</a:t>
            </a:r>
            <a:r>
              <a:rPr lang="it-IT" sz="2800" dirty="0" smtClean="0"/>
              <a:t> del proprio metabolismo. </a:t>
            </a:r>
            <a:endParaRPr lang="it-IT" sz="2800" dirty="0"/>
          </a:p>
        </p:txBody>
      </p:sp>
      <p:pic>
        <p:nvPicPr>
          <p:cNvPr id="1028" name="Picture 4" descr="Risultati immagini per siringa con sang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365104"/>
            <a:ext cx="2292180" cy="2274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1" dirty="0" smtClean="0">
                <a:solidFill>
                  <a:srgbClr val="FF0000"/>
                </a:solidFill>
              </a:rPr>
              <a:t>IL SANGUE</a:t>
            </a:r>
            <a:endParaRPr lang="it-IT" sz="4000" b="1" i="1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Il </a:t>
            </a:r>
            <a:r>
              <a:rPr lang="it-IT" b="1" dirty="0" smtClean="0"/>
              <a:t>sangue</a:t>
            </a:r>
            <a:r>
              <a:rPr lang="it-IT" dirty="0" smtClean="0"/>
              <a:t> è un</a:t>
            </a:r>
            <a:r>
              <a:rPr lang="it-IT" b="1" dirty="0" smtClean="0"/>
              <a:t> fluido </a:t>
            </a:r>
            <a:r>
              <a:rPr lang="it-IT" dirty="0" smtClean="0"/>
              <a:t>dalla composizione complessa, che circola nei </a:t>
            </a:r>
            <a:r>
              <a:rPr lang="it-IT" b="1" dirty="0" smtClean="0"/>
              <a:t>vasi sanguigni  </a:t>
            </a:r>
            <a:r>
              <a:rPr lang="it-IT" dirty="0" smtClean="0"/>
              <a:t>di animali e uomini; più precisamente si tratta di un tessuto allo stato liquido.</a:t>
            </a:r>
          </a:p>
          <a:p>
            <a:pPr algn="ctr">
              <a:buNone/>
            </a:pPr>
            <a:r>
              <a:rPr lang="it-IT" dirty="0" smtClean="0"/>
              <a:t> Con il termine “sangue” si identifica generalmente quello di vertebrati, molluschi e crostacei, mentre i liquidi circolanti degli altri gruppi animali sono chiamati con nomi diversi.</a:t>
            </a:r>
            <a:endParaRPr lang="it-IT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716"/>
            <a:ext cx="9144000" cy="2961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i="1" dirty="0" smtClean="0">
                <a:solidFill>
                  <a:srgbClr val="FF0000"/>
                </a:solidFill>
              </a:rPr>
              <a:t>FUNZIONI DEL SANGUE</a:t>
            </a:r>
            <a:endParaRPr lang="it-IT" sz="4000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 smtClean="0"/>
              <a:t>La funzione del </a:t>
            </a:r>
            <a:r>
              <a:rPr lang="it-IT" sz="2800" b="1" dirty="0" smtClean="0"/>
              <a:t>sangue</a:t>
            </a:r>
            <a:r>
              <a:rPr lang="it-IT" sz="2800" dirty="0" smtClean="0"/>
              <a:t> è di trasportare alle cellule </a:t>
            </a:r>
            <a:r>
              <a:rPr lang="it-IT" sz="2800" b="1" dirty="0" smtClean="0"/>
              <a:t>l’ossigeno</a:t>
            </a:r>
            <a:r>
              <a:rPr lang="it-IT" sz="2800" dirty="0" smtClean="0"/>
              <a:t> e le sostanze nutritive e di portare via dalle cellule </a:t>
            </a:r>
            <a:r>
              <a:rPr lang="it-IT" sz="2800" b="1" dirty="0" smtClean="0"/>
              <a:t>l’anidride carbonica </a:t>
            </a:r>
            <a:r>
              <a:rPr lang="it-IT" sz="2800" dirty="0" smtClean="0"/>
              <a:t>e i prodotti di rifiuto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3074" name="Picture 2" descr="Risultati immagini per le funzioni del sang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77909"/>
            <a:ext cx="4320480" cy="3456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87624" y="76470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IL CUORE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556792"/>
            <a:ext cx="4788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3200" dirty="0" smtClean="0"/>
          </a:p>
          <a:p>
            <a:pPr algn="just"/>
            <a:r>
              <a:rPr lang="it-IT" sz="3200" dirty="0" smtClean="0"/>
              <a:t>Il motore della circolazione è il </a:t>
            </a:r>
            <a:r>
              <a:rPr lang="it-IT" sz="3200" b="1" dirty="0" smtClean="0">
                <a:solidFill>
                  <a:srgbClr val="FF0000"/>
                </a:solidFill>
              </a:rPr>
              <a:t>cuore</a:t>
            </a:r>
            <a:r>
              <a:rPr lang="it-IT" sz="3200" dirty="0" smtClean="0"/>
              <a:t>, un </a:t>
            </a:r>
            <a:r>
              <a:rPr lang="it-IT" sz="3200" b="1" dirty="0" smtClean="0"/>
              <a:t>muscolo involontario </a:t>
            </a:r>
            <a:r>
              <a:rPr lang="it-IT" sz="3200" dirty="0" smtClean="0"/>
              <a:t>cavo situato al centro del torace leggermente a sinistra.</a:t>
            </a:r>
          </a:p>
          <a:p>
            <a:pPr algn="just"/>
            <a:r>
              <a:rPr lang="it-IT" sz="3200" dirty="0" smtClean="0"/>
              <a:t>E’ divisa in due metà:quella superiore,più piccola si chiama </a:t>
            </a:r>
            <a:r>
              <a:rPr lang="it-IT" sz="3200" b="1" dirty="0" smtClean="0"/>
              <a:t>atrio</a:t>
            </a:r>
            <a:r>
              <a:rPr lang="it-IT" sz="3200" dirty="0" smtClean="0"/>
              <a:t> e quella più grande si chiama </a:t>
            </a:r>
            <a:r>
              <a:rPr lang="it-IT" sz="3200" b="1" dirty="0" smtClean="0"/>
              <a:t>ventricolo</a:t>
            </a:r>
          </a:p>
        </p:txBody>
      </p:sp>
      <p:sp>
        <p:nvSpPr>
          <p:cNvPr id="2052" name="AutoShape 4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54" name="AutoShape 6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56" name="AutoShape 8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58" name="AutoShape 10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0" name="AutoShape 12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2" name="AutoShape 14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4" name="AutoShape 16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6" name="AutoShape 18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2068" name="AutoShape 20" descr="Risultati immagini per cuore che bat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564904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Immagin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1665" y="942241"/>
            <a:ext cx="6510619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4759D4-99AE-4081-8647-7AFC735783A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47110" name="Rectangle 4"/>
          <p:cNvSpPr>
            <a:spLocks/>
          </p:cNvSpPr>
          <p:nvPr/>
        </p:nvSpPr>
        <p:spPr bwMode="auto">
          <a:xfrm>
            <a:off x="4311360" y="97930"/>
            <a:ext cx="4832640" cy="7315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it-IT" sz="3600" dirty="0">
              <a:solidFill>
                <a:srgbClr val="FF2712"/>
              </a:solidFill>
              <a:cs typeface="Arial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11560" y="47667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i="1" dirty="0" smtClean="0">
                <a:solidFill>
                  <a:srgbClr val="FF0000"/>
                </a:solidFill>
              </a:rPr>
              <a:t>LA STRUTTURA DEL CUORE</a:t>
            </a:r>
            <a:endParaRPr lang="it-IT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493</Words>
  <Application>Microsoft Office PowerPoint</Application>
  <PresentationFormat>Presentazione su schermo (4:3)</PresentationFormat>
  <Paragraphs>62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Aharoni</vt:lpstr>
      <vt:lpstr>Arial</vt:lpstr>
      <vt:lpstr>Brush Script MT</vt:lpstr>
      <vt:lpstr>Calibri</vt:lpstr>
      <vt:lpstr>Tema di Office</vt:lpstr>
      <vt:lpstr>L’APPARATO CIRCOLATORIO &amp; ESCRETORE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SANGUE</vt:lpstr>
      <vt:lpstr>FUNZIONI DEL SANGUE</vt:lpstr>
      <vt:lpstr>Presentazione standard di PowerPoint</vt:lpstr>
      <vt:lpstr>Presentazione standard di PowerPoint</vt:lpstr>
      <vt:lpstr>L’APPARATO ESCRETORE</vt:lpstr>
      <vt:lpstr>COME FUNZIONA IL SISTEMA DI FILTRAGGIO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CIRCOLAZIONE E L’ESCREZIONE</dc:title>
  <dc:creator>DOCENTE</dc:creator>
  <cp:lastModifiedBy>user</cp:lastModifiedBy>
  <cp:revision>50</cp:revision>
  <dcterms:created xsi:type="dcterms:W3CDTF">2017-03-08T11:36:23Z</dcterms:created>
  <dcterms:modified xsi:type="dcterms:W3CDTF">2017-09-18T13:36:35Z</dcterms:modified>
</cp:coreProperties>
</file>