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sldIdLst>
    <p:sldId id="256" r:id="rId2"/>
    <p:sldId id="275" r:id="rId3"/>
    <p:sldId id="257" r:id="rId4"/>
    <p:sldId id="262" r:id="rId5"/>
    <p:sldId id="259" r:id="rId6"/>
    <p:sldId id="260" r:id="rId7"/>
    <p:sldId id="261" r:id="rId8"/>
    <p:sldId id="273" r:id="rId9"/>
    <p:sldId id="274" r:id="rId10"/>
    <p:sldId id="27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54F"/>
    <a:srgbClr val="9F0CBC"/>
    <a:srgbClr val="00CC00"/>
    <a:srgbClr val="FFFF00"/>
    <a:srgbClr val="FF3300"/>
    <a:srgbClr val="FF0000"/>
    <a:srgbClr val="FFCC00"/>
    <a:srgbClr val="660066"/>
    <a:srgbClr val="CCFF3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9" autoAdjust="0"/>
    <p:restoredTop sz="94662" autoAdjust="0"/>
  </p:normalViewPr>
  <p:slideViewPr>
    <p:cSldViewPr>
      <p:cViewPr varScale="1">
        <p:scale>
          <a:sx n="74" d="100"/>
          <a:sy n="74" d="100"/>
        </p:scale>
        <p:origin x="11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DDE83E7-9325-412C-9B9C-76D06026A7DD}" type="datetimeFigureOut">
              <a:rPr lang="it-IT" smtClean="0"/>
              <a:pPr/>
              <a:t>09/06/2017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EE9C617-BAD8-4A40-B9F8-2EC6A659A7E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91680" y="3284984"/>
            <a:ext cx="6400800" cy="1752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71618" y="-387424"/>
            <a:ext cx="7772400" cy="1470025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C00000"/>
                </a:solidFill>
                <a:latin typeface="Algerian" pitchFamily="82" charset="0"/>
              </a:rPr>
              <a:t>L’ APPARATO RESPIRATORIO</a:t>
            </a:r>
            <a:endParaRPr lang="it-IT" sz="4000" dirty="0">
              <a:solidFill>
                <a:srgbClr val="C00000"/>
              </a:solidFill>
              <a:latin typeface="Algerian" pitchFamily="8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852356" cy="5139267"/>
          </a:xfrm>
          <a:prstGeom prst="rect">
            <a:avLst/>
          </a:prstGeom>
        </p:spPr>
      </p:pic>
      <p:pic>
        <p:nvPicPr>
          <p:cNvPr id="4" name="Alan Walker &amp; Ed Sheeran - Shape Of You Faded (GINGERGREEN mixed mashup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11" y="5526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43054F"/>
                </a:solidFill>
                <a:latin typeface="Algerian" pitchFamily="82" charset="0"/>
                <a:cs typeface="Arial" pitchFamily="34" charset="0"/>
              </a:rPr>
              <a:t>GRAZIE PER LA VISIONE</a:t>
            </a:r>
            <a:endParaRPr lang="it-IT" sz="3600" dirty="0">
              <a:solidFill>
                <a:srgbClr val="43054F"/>
              </a:solidFill>
              <a:latin typeface="Algerian" pitchFamily="82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 smtClean="0">
                <a:latin typeface="AR CHRISTY" pitchFamily="2" charset="0"/>
                <a:cs typeface="Arial" pitchFamily="34" charset="0"/>
              </a:rPr>
              <a:t>Vi ringraziamo per averci ascoltati</a:t>
            </a:r>
          </a:p>
          <a:p>
            <a:pPr marL="0" indent="0">
              <a:buNone/>
            </a:pPr>
            <a:r>
              <a:rPr lang="it-IT" sz="3000" dirty="0">
                <a:latin typeface="AR CHRISTY" pitchFamily="2" charset="0"/>
                <a:cs typeface="Arial" pitchFamily="34" charset="0"/>
              </a:rPr>
              <a:t>e</a:t>
            </a:r>
            <a:r>
              <a:rPr lang="it-IT" sz="3000" dirty="0" smtClean="0">
                <a:latin typeface="AR CHRISTY" pitchFamily="2" charset="0"/>
                <a:cs typeface="Arial" pitchFamily="34" charset="0"/>
              </a:rPr>
              <a:t> speriamo che il nostro lavoro</a:t>
            </a:r>
          </a:p>
          <a:p>
            <a:pPr marL="0" indent="0">
              <a:buNone/>
            </a:pPr>
            <a:r>
              <a:rPr lang="it-IT" sz="3000" smtClean="0">
                <a:latin typeface="AR CHRISTY" pitchFamily="2" charset="0"/>
                <a:cs typeface="Arial" pitchFamily="34" charset="0"/>
              </a:rPr>
              <a:t>sia piaciuto! </a:t>
            </a:r>
            <a:endParaRPr lang="it-IT" sz="3000" dirty="0">
              <a:latin typeface="AR CHRISTY" pitchFamily="2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16832"/>
            <a:ext cx="3168352" cy="316835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71272" y="5479250"/>
            <a:ext cx="8534400" cy="758952"/>
          </a:xfrm>
          <a:prstGeom prst="rect">
            <a:avLst/>
          </a:prstGeom>
        </p:spPr>
        <p:txBody>
          <a:bodyPr vert="horz" anchor="b">
            <a:normAutofit fontScale="7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rgbClr val="43054F"/>
                </a:solidFill>
                <a:latin typeface="Algerian" pitchFamily="82" charset="0"/>
                <a:cs typeface="Arial" pitchFamily="34" charset="0"/>
              </a:rPr>
              <a:t>Classe II D</a:t>
            </a:r>
          </a:p>
          <a:p>
            <a:r>
              <a:rPr lang="it-IT" sz="3600" dirty="0" smtClean="0">
                <a:solidFill>
                  <a:srgbClr val="43054F"/>
                </a:solidFill>
                <a:latin typeface="Algerian" pitchFamily="82" charset="0"/>
                <a:cs typeface="Arial" pitchFamily="34" charset="0"/>
              </a:rPr>
              <a:t>I.C. A. </a:t>
            </a:r>
            <a:r>
              <a:rPr lang="it-IT" sz="3600" dirty="0" err="1" smtClean="0">
                <a:solidFill>
                  <a:srgbClr val="43054F"/>
                </a:solidFill>
                <a:latin typeface="Algerian" pitchFamily="82" charset="0"/>
                <a:cs typeface="Arial" pitchFamily="34" charset="0"/>
              </a:rPr>
              <a:t>Custra</a:t>
            </a:r>
            <a:r>
              <a:rPr lang="it-IT" sz="3600" dirty="0" smtClean="0">
                <a:solidFill>
                  <a:srgbClr val="43054F"/>
                </a:solidFill>
                <a:latin typeface="Algerian" pitchFamily="82" charset="0"/>
                <a:cs typeface="Arial" pitchFamily="34" charset="0"/>
              </a:rPr>
              <a:t> – Cercola (NA)</a:t>
            </a:r>
            <a:endParaRPr lang="it-IT" sz="3600" dirty="0">
              <a:solidFill>
                <a:srgbClr val="43054F"/>
              </a:solidFill>
              <a:latin typeface="Algerian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024744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3300"/>
                </a:solidFill>
                <a:latin typeface="Algerian" pitchFamily="82" charset="0"/>
              </a:rPr>
              <a:t> realizzato da…</a:t>
            </a:r>
            <a:endParaRPr lang="it-IT" sz="4000" dirty="0">
              <a:solidFill>
                <a:srgbClr val="FF3300"/>
              </a:solidFill>
              <a:latin typeface="Algeria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 smtClean="0">
                <a:latin typeface="AR CHRISTY" pitchFamily="2" charset="0"/>
              </a:rPr>
              <a:t>Marisa Fiume</a:t>
            </a:r>
          </a:p>
          <a:p>
            <a:pPr marL="0" indent="0">
              <a:buNone/>
            </a:pPr>
            <a:r>
              <a:rPr lang="it-IT" sz="4400" dirty="0" smtClean="0">
                <a:latin typeface="AR CHRISTY" pitchFamily="2" charset="0"/>
              </a:rPr>
              <a:t>     Isabella Frau </a:t>
            </a:r>
          </a:p>
          <a:p>
            <a:pPr marL="0" indent="0">
              <a:buNone/>
            </a:pPr>
            <a:r>
              <a:rPr lang="it-IT" sz="4400" dirty="0" smtClean="0">
                <a:latin typeface="AR CHRISTY" pitchFamily="2" charset="0"/>
              </a:rPr>
              <a:t>   Mario Sacchettino</a:t>
            </a:r>
          </a:p>
          <a:p>
            <a:pPr marL="0" indent="0">
              <a:buNone/>
            </a:pPr>
            <a:r>
              <a:rPr lang="it-IT" sz="4400" dirty="0" smtClean="0">
                <a:latin typeface="AR CHRISTY" pitchFamily="2" charset="0"/>
              </a:rPr>
              <a:t>            Alessio Aprea</a:t>
            </a:r>
          </a:p>
        </p:txBody>
      </p:sp>
    </p:spTree>
    <p:extLst>
      <p:ext uri="{BB962C8B-B14F-4D97-AF65-F5344CB8AC3E}">
        <p14:creationId xmlns:p14="http://schemas.microsoft.com/office/powerpoint/2010/main" val="32047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004F8A"/>
                </a:solidFill>
                <a:latin typeface="Algerian" pitchFamily="82" charset="0"/>
              </a:rPr>
              <a:t>INDICE</a:t>
            </a:r>
            <a:endParaRPr lang="it-IT" sz="4000" dirty="0">
              <a:solidFill>
                <a:srgbClr val="004F8A"/>
              </a:solidFill>
              <a:latin typeface="Algeria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 smtClean="0"/>
              <a:t>-</a:t>
            </a:r>
            <a:r>
              <a:rPr lang="it-IT" sz="4400" dirty="0" smtClean="0">
                <a:latin typeface="Arial" pitchFamily="34" charset="0"/>
                <a:cs typeface="Arial" pitchFamily="34" charset="0"/>
              </a:rPr>
              <a:t>In generale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-Le vie aeree e i polmoni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-Le fasi della respirazione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-Il fumo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-Sperimentando…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5394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rgbClr val="004F8A"/>
                </a:solidFill>
                <a:latin typeface="Algerian" pitchFamily="82" charset="0"/>
              </a:rPr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>
                <a:latin typeface="Arial" pitchFamily="34" charset="0"/>
                <a:cs typeface="Arial" pitchFamily="34" charset="0"/>
              </a:rPr>
              <a:t>-</a:t>
            </a:r>
            <a:r>
              <a:rPr lang="it-IT" sz="4400" dirty="0" smtClean="0">
                <a:latin typeface="Arial" pitchFamily="34" charset="0"/>
                <a:cs typeface="Arial" pitchFamily="34" charset="0"/>
              </a:rPr>
              <a:t>In generale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-Le vie aeree e i polmoni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-Le fasi della respirazione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-Il fumo</a:t>
            </a:r>
          </a:p>
          <a:p>
            <a:pPr marL="0" indent="0">
              <a:buNone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-Sperimentando…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3095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In generale</a:t>
            </a:r>
            <a:endParaRPr lang="it-IT" sz="40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5198929" cy="4572000"/>
          </a:xfrm>
        </p:spPr>
      </p:pic>
    </p:spTree>
    <p:extLst>
      <p:ext uri="{BB962C8B-B14F-4D97-AF65-F5344CB8AC3E}">
        <p14:creationId xmlns:p14="http://schemas.microsoft.com/office/powerpoint/2010/main" val="16307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9999"/>
                </a:solidFill>
                <a:latin typeface="Algerian" pitchFamily="82" charset="0"/>
              </a:rPr>
              <a:t>LE VIE AEREE e i polmoni</a:t>
            </a:r>
            <a:endParaRPr lang="it-IT" sz="4000" dirty="0">
              <a:solidFill>
                <a:srgbClr val="FF9999"/>
              </a:solidFill>
              <a:latin typeface="Algeria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86366" y="1556792"/>
            <a:ext cx="8009034" cy="4355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Quando inspiriamo, l’ </a:t>
            </a:r>
            <a:r>
              <a:rPr lang="it-IT" dirty="0">
                <a:latin typeface="Arial" pitchFamily="34" charset="0"/>
                <a:cs typeface="Arial" pitchFamily="34" charset="0"/>
              </a:rPr>
              <a:t>a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ria </a:t>
            </a:r>
          </a:p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attraversa le vie aeree superiori. </a:t>
            </a:r>
          </a:p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Infine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entra nei polmoni, ovvero </a:t>
            </a:r>
          </a:p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organi contenuti nella gabbia </a:t>
            </a:r>
          </a:p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toracica e sostenuti dal muscolo</a:t>
            </a:r>
          </a:p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Diaframma. </a:t>
            </a:r>
            <a:r>
              <a:rPr lang="it-IT" dirty="0">
                <a:latin typeface="Arial" pitchFamily="34" charset="0"/>
                <a:cs typeface="Arial" pitchFamily="34" charset="0"/>
              </a:rPr>
              <a:t>Q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ui avvengono gli </a:t>
            </a:r>
          </a:p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scambi gassosi tra l’ aria e il sangue.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6"/>
            <a:ext cx="3140436" cy="322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2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6306" y="188640"/>
            <a:ext cx="8534400" cy="758952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9900"/>
                </a:solidFill>
                <a:latin typeface="Algerian" pitchFamily="82" charset="0"/>
              </a:rPr>
              <a:t>Le fasi della respirazione</a:t>
            </a:r>
            <a:endParaRPr lang="it-IT" sz="4000" dirty="0">
              <a:solidFill>
                <a:srgbClr val="FF9900"/>
              </a:solidFill>
              <a:latin typeface="Algerian" pitchFamily="82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Inspirazione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Espirazione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Espirazione</a:t>
            </a:r>
            <a:r>
              <a:rPr lang="it-IT" sz="4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0" indent="0">
              <a:buNone/>
            </a:pPr>
            <a:endParaRPr lang="it-IT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34" y="2420888"/>
            <a:ext cx="3767428" cy="3640278"/>
          </a:xfrm>
          <a:prstGeom prst="rect">
            <a:avLst/>
          </a:prstGeom>
        </p:spPr>
      </p:pic>
      <p:sp>
        <p:nvSpPr>
          <p:cNvPr id="7" name="Segnaposto contenuto 4"/>
          <p:cNvSpPr txBox="1">
            <a:spLocks/>
          </p:cNvSpPr>
          <p:nvPr/>
        </p:nvSpPr>
        <p:spPr>
          <a:xfrm>
            <a:off x="0" y="2584843"/>
            <a:ext cx="2448272" cy="3312368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La gabbia</a:t>
            </a:r>
          </a:p>
          <a:p>
            <a:pPr marL="0" indent="0" algn="ctr">
              <a:buFont typeface="Wingdings 2"/>
              <a:buNone/>
            </a:pPr>
            <a:r>
              <a:rPr lang="it-IT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oracica si allarga, il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diaframma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si abbassa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e i polmoni            espandono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egnaposto contenuto 4"/>
          <p:cNvSpPr txBox="1">
            <a:spLocks/>
          </p:cNvSpPr>
          <p:nvPr/>
        </p:nvSpPr>
        <p:spPr>
          <a:xfrm>
            <a:off x="6401362" y="2333782"/>
            <a:ext cx="275055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La gabbia 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toracica si 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stringe, il 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diaframma                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si alza e i  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polmoni si </a:t>
            </a:r>
          </a:p>
          <a:p>
            <a:pPr marL="0" indent="0" algn="ctr">
              <a:buFont typeface="Wingdings 2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svuotano.</a:t>
            </a:r>
          </a:p>
          <a:p>
            <a:pPr marL="0" indent="0">
              <a:buFont typeface="Wingdings 2"/>
              <a:buNone/>
            </a:pPr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dirty="0" smtClean="0">
                <a:solidFill>
                  <a:srgbClr val="009900"/>
                </a:solidFill>
                <a:latin typeface="Algerian" pitchFamily="82" charset="0"/>
              </a:rPr>
              <a:t>il</a:t>
            </a:r>
            <a:r>
              <a:rPr lang="it-IT" sz="4800" dirty="0" smtClean="0">
                <a:solidFill>
                  <a:srgbClr val="009900"/>
                </a:solidFill>
                <a:latin typeface="Algerian" pitchFamily="82" charset="0"/>
              </a:rPr>
              <a:t> fumo</a:t>
            </a:r>
            <a:endParaRPr lang="it-IT" sz="4800" dirty="0">
              <a:solidFill>
                <a:srgbClr val="009900"/>
              </a:solidFill>
              <a:latin typeface="Algeria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Il fumo provoca gravi danni al nostro organismo:</a:t>
            </a:r>
          </a:p>
          <a:p>
            <a:pPr marL="0" indent="0"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-Danni al tessuto polmonare;</a:t>
            </a:r>
          </a:p>
          <a:p>
            <a:pPr marL="0" indent="0"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-Enfisema polmonare;</a:t>
            </a:r>
          </a:p>
          <a:p>
            <a:pPr marL="0" indent="0"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-Infarto, Ictus e aterosclerosi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0" indent="0"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-Danni a organi non collegati direttamente al fumo. </a:t>
            </a: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40339"/>
            <a:ext cx="6791796" cy="26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S</a:t>
            </a:r>
            <a:r>
              <a:rPr lang="it-IT" sz="4000" dirty="0" smtClean="0">
                <a:solidFill>
                  <a:srgbClr val="FF3300"/>
                </a:solidFill>
                <a:latin typeface="Algerian" pitchFamily="82" charset="0"/>
              </a:rPr>
              <a:t>p</a:t>
            </a:r>
            <a:r>
              <a:rPr lang="it-IT" sz="4000" dirty="0" smtClean="0">
                <a:solidFill>
                  <a:srgbClr val="FFFF00"/>
                </a:solidFill>
                <a:latin typeface="Algerian" pitchFamily="82" charset="0"/>
              </a:rPr>
              <a:t>e</a:t>
            </a:r>
            <a:r>
              <a:rPr lang="it-IT" sz="4000" dirty="0" smtClean="0">
                <a:solidFill>
                  <a:srgbClr val="00CC00"/>
                </a:solidFill>
                <a:latin typeface="Algerian" pitchFamily="82" charset="0"/>
              </a:rPr>
              <a:t>r</a:t>
            </a:r>
            <a:r>
              <a:rPr lang="it-IT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i</a:t>
            </a:r>
            <a:r>
              <a:rPr lang="it-IT" sz="4000" dirty="0" smtClean="0">
                <a:solidFill>
                  <a:schemeClr val="tx2"/>
                </a:solidFill>
                <a:latin typeface="Algerian" pitchFamily="82" charset="0"/>
              </a:rPr>
              <a:t>m</a:t>
            </a:r>
            <a:r>
              <a:rPr lang="it-IT" sz="4000" dirty="0" smtClean="0">
                <a:solidFill>
                  <a:srgbClr val="660066"/>
                </a:solidFill>
                <a:latin typeface="Algerian" pitchFamily="82" charset="0"/>
              </a:rPr>
              <a:t>e</a:t>
            </a:r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n</a:t>
            </a:r>
            <a:r>
              <a:rPr lang="it-IT" sz="4000" dirty="0" smtClean="0">
                <a:solidFill>
                  <a:srgbClr val="FF3300"/>
                </a:solidFill>
                <a:latin typeface="Algerian" pitchFamily="82" charset="0"/>
              </a:rPr>
              <a:t>t</a:t>
            </a:r>
            <a:r>
              <a:rPr lang="it-IT" sz="4000" dirty="0" smtClean="0">
                <a:solidFill>
                  <a:srgbClr val="FFFF00"/>
                </a:solidFill>
                <a:latin typeface="Algerian" pitchFamily="82" charset="0"/>
              </a:rPr>
              <a:t>a</a:t>
            </a:r>
            <a:r>
              <a:rPr lang="it-IT" sz="4000" dirty="0" smtClean="0">
                <a:solidFill>
                  <a:srgbClr val="00CC00"/>
                </a:solidFill>
                <a:latin typeface="Algerian" pitchFamily="82" charset="0"/>
              </a:rPr>
              <a:t>n</a:t>
            </a:r>
            <a:r>
              <a:rPr lang="it-IT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d</a:t>
            </a:r>
            <a:r>
              <a:rPr lang="it-IT" sz="4000" dirty="0" smtClean="0">
                <a:solidFill>
                  <a:schemeClr val="tx2"/>
                </a:solidFill>
                <a:latin typeface="Algerian" pitchFamily="82" charset="0"/>
              </a:rPr>
              <a:t>o</a:t>
            </a:r>
            <a:r>
              <a:rPr lang="it-IT" sz="4000" dirty="0" smtClean="0">
                <a:latin typeface="Algerian" pitchFamily="82" charset="0"/>
              </a:rPr>
              <a:t>…</a:t>
            </a:r>
            <a:endParaRPr lang="it-IT" sz="4000" dirty="0">
              <a:latin typeface="Algerian" pitchFamily="82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Ecco il prototipo di polmoni che abbiamo realizzato</a:t>
            </a:r>
          </a:p>
          <a:p>
            <a:pPr marL="0" indent="0"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11556776" y="1196752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28" y="2132856"/>
            <a:ext cx="6084168" cy="45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6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tà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1234</TotalTime>
  <Words>229</Words>
  <Application>Microsoft Office PowerPoint</Application>
  <PresentationFormat>Presentazione su schermo (4:3)</PresentationFormat>
  <Paragraphs>60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Algerian</vt:lpstr>
      <vt:lpstr>AR CHRISTY</vt:lpstr>
      <vt:lpstr>Arial</vt:lpstr>
      <vt:lpstr>Georgia</vt:lpstr>
      <vt:lpstr>Wingdings</vt:lpstr>
      <vt:lpstr>Wingdings 2</vt:lpstr>
      <vt:lpstr>Città</vt:lpstr>
      <vt:lpstr>L’ APPARATO RESPIRATORIO</vt:lpstr>
      <vt:lpstr> realizzato da…</vt:lpstr>
      <vt:lpstr>INDICE</vt:lpstr>
      <vt:lpstr>INDICE</vt:lpstr>
      <vt:lpstr>In generale</vt:lpstr>
      <vt:lpstr>LE VIE AEREE e i polmoni</vt:lpstr>
      <vt:lpstr>Le fasi della respirazione</vt:lpstr>
      <vt:lpstr>il fumo</vt:lpstr>
      <vt:lpstr>Sperimentando…</vt:lpstr>
      <vt:lpstr>GRAZIE PER LA VISIONE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APPARATO RESPIRATORIO</dc:title>
  <dc:creator>Utente</dc:creator>
  <cp:lastModifiedBy>user</cp:lastModifiedBy>
  <cp:revision>48</cp:revision>
  <dcterms:created xsi:type="dcterms:W3CDTF">2017-04-02T13:23:14Z</dcterms:created>
  <dcterms:modified xsi:type="dcterms:W3CDTF">2017-06-09T15:02:30Z</dcterms:modified>
</cp:coreProperties>
</file>